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565" r:id="rId5"/>
    <p:sldId id="557" r:id="rId6"/>
    <p:sldId id="558" r:id="rId7"/>
    <p:sldId id="559" r:id="rId8"/>
    <p:sldId id="560" r:id="rId9"/>
    <p:sldId id="561" r:id="rId10"/>
    <p:sldId id="562" r:id="rId11"/>
    <p:sldId id="563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83" r:id="rId25"/>
    <p:sldId id="564" r:id="rId26"/>
    <p:sldId id="566" r:id="rId27"/>
    <p:sldId id="456" r:id="rId28"/>
  </p:sldIdLst>
  <p:sldSz cx="9144000" cy="5143500" type="screen16x9"/>
  <p:notesSz cx="6797675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2314"/>
    <a:srgbClr val="00B0CA"/>
    <a:srgbClr val="5E2750"/>
    <a:srgbClr val="EB9700"/>
    <a:srgbClr val="FECB00"/>
    <a:srgbClr val="A8B400"/>
    <a:srgbClr val="007C92"/>
    <a:srgbClr val="9C2AA0"/>
    <a:srgbClr val="54575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8" autoAdjust="0"/>
    <p:restoredTop sz="92444" autoAdjust="0"/>
  </p:normalViewPr>
  <p:slideViewPr>
    <p:cSldViewPr snapToGrid="0" snapToObjects="1" showGuides="1">
      <p:cViewPr varScale="1">
        <p:scale>
          <a:sx n="57" d="100"/>
          <a:sy n="57" d="100"/>
        </p:scale>
        <p:origin x="168" y="15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448" y="72"/>
      </p:cViewPr>
      <p:guideLst>
        <p:guide orient="horz" pos="311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84B7D-F332-42E4-B349-DEDC589F1ADB}" type="datetimeFigureOut">
              <a:rPr lang="en-GB" smtClean="0">
                <a:latin typeface="Vodafone Rg" pitchFamily="34" charset="0"/>
              </a:rPr>
              <a:pPr/>
              <a:t>12/07/2020</a:t>
            </a:fld>
            <a:endParaRPr lang="en-GB" dirty="0">
              <a:latin typeface="Vodafone Rg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1C1BE2-1563-4C9C-8E4A-C427D52BD2E1}" type="slidenum">
              <a:rPr lang="en-GB" smtClean="0">
                <a:latin typeface="Vodafone Rg" pitchFamily="34" charset="0"/>
              </a:rPr>
              <a:pPr/>
              <a:t>‹#›</a:t>
            </a:fld>
            <a:endParaRPr lang="en-GB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741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53ACD7AC-7E6F-4F59-A8AC-F454A6DBBD3A}" type="datetimeFigureOut">
              <a:rPr lang="en-GB" smtClean="0"/>
              <a:pPr/>
              <a:t>12/07/2020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177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89516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2B3E1866-6ABF-4414-AFB5-B91146A1FA1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80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Page 1 - Chapter 13, User Experience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76743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Page 2 - What is User Experience?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04511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Page 4 - What UX is not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35506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Page 5 - Who is responsible for UX?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41747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Page 6 - Who is responsible for UX?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96900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Page 7 - Why does UX matter?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15014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.emf"/><Relationship Id="rId4" Type="http://schemas.openxmlformats.org/officeDocument/2006/relationships/image" Target="../media/image7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2.em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7.emf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Ic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61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7472" y="862013"/>
              <a:ext cx="220410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53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9" cy="5141975"/>
            <a:chOff x="1356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691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25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2"/>
            <a:ext cx="9141289" cy="5141975"/>
            <a:chOff x="678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0480" y="86677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31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3575" y="871537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4551" y="2323430"/>
            <a:ext cx="4498623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9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289" y="871538"/>
              <a:ext cx="268047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31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0243" y="859632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6451" y="2326210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55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2"/>
            <a:ext cx="9141289" cy="5141975"/>
            <a:chOff x="1694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899" y="869156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0400" y="2216255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861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6526" y="854676"/>
              <a:ext cx="262714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84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8433" y="864394"/>
              <a:ext cx="262003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14850" y="32411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332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91" cy="5141976"/>
            <a:chOff x="1355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227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21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822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89" y="866775"/>
              <a:ext cx="265558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58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565" y="864395"/>
              <a:ext cx="266269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20" y="3136357"/>
            <a:ext cx="423895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638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3269" y="869156"/>
              <a:ext cx="265203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7545" y="3250657"/>
            <a:ext cx="430563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295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5227" y="864394"/>
              <a:ext cx="247072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552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9967" y="869156"/>
              <a:ext cx="246006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723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27850" y="857250"/>
              <a:ext cx="228231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3588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719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37034" y="864394"/>
              <a:ext cx="227164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783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5216" y="847724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98650" y="2286584"/>
            <a:ext cx="373546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402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7" y="763"/>
            <a:ext cx="9141289" cy="5141975"/>
            <a:chOff x="677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7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1689" y="850107"/>
              <a:ext cx="2684025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0948" y="2215309"/>
            <a:ext cx="2932085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916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858" y="869156"/>
              <a:ext cx="266980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24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0" cy="5141976"/>
            <a:chOff x="1354" y="762"/>
            <a:chExt cx="9141290" cy="5141976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0" cy="514197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4007" y="851877"/>
              <a:ext cx="2684831" cy="3573176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2353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572" y="873919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1975" y="32538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272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3"/>
            <a:ext cx="9141289" cy="5141975"/>
            <a:chOff x="1694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737" y="85963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447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3" y="762"/>
            <a:ext cx="9141289" cy="5141975"/>
            <a:chOff x="2033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2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7393" y="866776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75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96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7" y="763"/>
            <a:ext cx="9141285" cy="5141973"/>
            <a:chOff x="1357" y="763"/>
            <a:chExt cx="9141285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556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161" y="877094"/>
              <a:ext cx="2691135" cy="343833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922" y="2323430"/>
            <a:ext cx="4137721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744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7128" y="879475"/>
              <a:ext cx="2684025" cy="342768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000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831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762"/>
            <a:ext cx="9141288" cy="5141975"/>
            <a:chOff x="0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762"/>
              <a:ext cx="9141288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51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3395" y="2286584"/>
            <a:ext cx="422970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467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58898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455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525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08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6518" y="882456"/>
              <a:ext cx="266269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741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65524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463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257" y="850105"/>
              <a:ext cx="269113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239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07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54871"/>
              <a:ext cx="2684025" cy="35520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003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2493" y="847724"/>
              <a:ext cx="2669805" cy="357331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955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197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15" y="854869"/>
              <a:ext cx="2659140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611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815" y="856290"/>
              <a:ext cx="2691135" cy="348806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95" y="2286584"/>
            <a:ext cx="421065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210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62012"/>
              <a:ext cx="2684025" cy="34809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667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398" y="881063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6" y="3136357"/>
            <a:ext cx="405129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52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5693" y="88344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5" y="3250657"/>
            <a:ext cx="40513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200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01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258752" y="854869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6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49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0551" y="848202"/>
            <a:ext cx="2703177" cy="3600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538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7732" y="857294"/>
            <a:ext cx="2678032" cy="357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648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47462" y="861504"/>
            <a:ext cx="2693190" cy="35866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919269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2580" y="856209"/>
            <a:ext cx="2678845" cy="3579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61171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6538913" cy="667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12 July 2020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250825" y="873457"/>
            <a:ext cx="8642350" cy="36032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1649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277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89BFD1E-ECE5-48A8-A85F-CDB97DF3D0A3}" type="datetime3">
              <a:rPr lang="en-US" smtClean="0"/>
              <a:t>12 July 2020</a:t>
            </a:fld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679950" y="873125"/>
            <a:ext cx="4213225" cy="360362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8927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85E4CA-CDEB-48CC-A883-11DA456DFE95}" type="datetime3">
              <a:rPr lang="en-US" smtClean="0"/>
              <a:t>12 July 2020</a:t>
            </a:fld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8"/>
          </p:nvPr>
        </p:nvSpPr>
        <p:spPr>
          <a:xfrm>
            <a:off x="4679950" y="876300"/>
            <a:ext cx="4213225" cy="36004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328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5961" y="833075"/>
            <a:ext cx="2750855" cy="37372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94" y="2457450"/>
            <a:ext cx="3284017" cy="990600"/>
          </a:xfrm>
        </p:spPr>
        <p:txBody>
          <a:bodyPr anchor="ctr" anchorCtr="0">
            <a:noAutofit/>
          </a:bodyPr>
          <a:lstStyle>
            <a:lvl1pPr>
              <a:lnSpc>
                <a:spcPct val="80000"/>
              </a:lnSpc>
              <a:defRPr sz="2400"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7BA10DF-E760-440C-ABB5-D0DA7FE6AAD3}" type="datetime3">
              <a:rPr lang="en-US" smtClean="0"/>
              <a:t>12 July 2020</a:t>
            </a:fld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460875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6247342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939421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12 July 2020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64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74768" y="878682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8146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00198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 Speechm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2205" y="819062"/>
            <a:ext cx="2258446" cy="30420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A40A51-5202-496B-9F68-841EDBC5D003}" type="datetime3">
              <a:rPr lang="en-US" smtClean="0"/>
              <a:t>12 July 2020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368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 Speechm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805" y="819106"/>
            <a:ext cx="2258413" cy="304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A61FE51-EA49-4B86-9603-A9524C08F09A}" type="datetime3">
              <a:rPr lang="en-US" smtClean="0"/>
              <a:t>12 July 2020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64144374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5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BAE81E-EACB-454D-9F8B-A0E7F9327681}" type="datetime3">
              <a:rPr lang="en-US" smtClean="0"/>
              <a:t>12 July 2020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4959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6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DC73E36-085C-4153-95E1-58DF517AFA5B}" type="datetime3">
              <a:rPr lang="en-US" smtClean="0"/>
              <a:t>12 July 2020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16923910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x3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1608401" y="266700"/>
            <a:ext cx="5927199" cy="4445399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4x3 video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3FBC50-AC9D-4FC9-99BA-B0CB71372F1A}" type="datetime3">
              <a:rPr lang="en-US" smtClean="0"/>
              <a:t>12 July 2020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7547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x9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822325" y="266399"/>
            <a:ext cx="7499351" cy="4218385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16x9 video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156EA0D-61E6-4B1B-8DDB-604368F0E3C0}" type="datetime3">
              <a:rPr lang="en-US" smtClean="0"/>
              <a:t>12 July 2020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4077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frame 16x9 Video placehol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full frame 16x9 video</a:t>
            </a:r>
          </a:p>
        </p:txBody>
      </p:sp>
    </p:spTree>
    <p:extLst>
      <p:ext uri="{BB962C8B-B14F-4D97-AF65-F5344CB8AC3E}">
        <p14:creationId xmlns:p14="http://schemas.microsoft.com/office/powerpoint/2010/main" val="121611759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9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9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lvl="0" indent="-2571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3812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028700" lvl="2" indent="-23812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lvl="3" indent="-23812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1714500" lvl="4" indent="-23812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057400" lvl="5" indent="-23812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2400300" lvl="6" indent="-23812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2743200" lvl="7" indent="-23812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3086100" lvl="8" indent="-238125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5" name="Google Shape;175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76" name="Google Shape;176;p39"/>
          <p:cNvSpPr txBox="1"/>
          <p:nvPr/>
        </p:nvSpPr>
        <p:spPr>
          <a:xfrm>
            <a:off x="235925" y="4853044"/>
            <a:ext cx="2485800" cy="20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75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© CodeFirst:Girls 201</a:t>
            </a:r>
            <a:r>
              <a:rPr lang="en" sz="750">
                <a:solidFill>
                  <a:srgbClr val="666666"/>
                </a:solidFill>
              </a:rPr>
              <a:t>9</a:t>
            </a:r>
            <a:endParaRPr sz="75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74503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lvl="0" indent="-23812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800" lvl="1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700" lvl="2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600" lvl="3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500" lvl="4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400" lvl="5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300" lvl="6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200" lvl="7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6100" lvl="8" indent="-2286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lvl="0" indent="-23812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800" lvl="1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700" lvl="2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600" lvl="3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500" lvl="4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400" lvl="5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300" lvl="6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200" lvl="7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6100" lvl="8" indent="-2286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9388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4" y="764"/>
            <a:ext cx="9141287" cy="5141973"/>
            <a:chOff x="2034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4" y="764"/>
              <a:ext cx="9141287" cy="514197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022" y="862012"/>
              <a:ext cx="267336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8699" y="2840892"/>
            <a:ext cx="384308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17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4"/>
            <a:ext cx="9141287" cy="5141973"/>
            <a:chOff x="1356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4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162" y="878529"/>
              <a:ext cx="266625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4813" y="2811458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3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0181" y="854869"/>
              <a:ext cx="220765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06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1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05978"/>
            <a:ext cx="8635526" cy="6674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873457"/>
            <a:ext cx="5886450" cy="36032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365295" y="4713136"/>
            <a:ext cx="41341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IE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137275" y="4712099"/>
            <a:ext cx="213360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>
              <a:defRPr lang="en-GB" sz="800" smtClean="0"/>
            </a:lvl1pPr>
          </a:lstStyle>
          <a:p>
            <a:fld id="{5ACE7FFD-0E67-4B6B-A6A9-E7C83785CC72}" type="datetime3">
              <a:rPr lang="en-US" smtClean="0"/>
              <a:t>12 July 2020</a:t>
            </a:fld>
            <a:endParaRPr lang="en-US" dirty="0"/>
          </a:p>
        </p:txBody>
      </p:sp>
      <p:sp>
        <p:nvSpPr>
          <p:cNvPr id="8" name="MSIPCMContentMarking" descr="{&quot;HashCode&quot;:-1699574231,&quot;Placement&quot;:&quot;Footer&quot;}"/>
          <p:cNvSpPr txBox="1"/>
          <p:nvPr userDrawn="1"/>
        </p:nvSpPr>
        <p:spPr>
          <a:xfrm>
            <a:off x="0" y="4932427"/>
            <a:ext cx="619703" cy="211073"/>
          </a:xfrm>
          <a:prstGeom prst="rect">
            <a:avLst/>
          </a:prstGeom>
        </p:spPr>
        <p:txBody>
          <a:bodyPr vert="horz" wrap="square" lIns="0" tIns="0" rIns="0" bIns="0" rtlCol="0" anchor="ctr" anchorCtr="1">
            <a:noAutofit/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700">
                <a:solidFill>
                  <a:srgbClr val="000000"/>
                </a:solidFill>
                <a:latin typeface="Calibri" panose="020F0502020204030204" pitchFamily="34" charset="0"/>
              </a:rPr>
              <a:t>C2 General</a:t>
            </a:r>
            <a:endParaRPr lang="de-DE" sz="7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68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14" r:id="rId3"/>
    <p:sldLayoutId id="2147483715" r:id="rId4"/>
    <p:sldLayoutId id="2147483716" r:id="rId5"/>
    <p:sldLayoutId id="2147483717" r:id="rId6"/>
    <p:sldLayoutId id="2147483742" r:id="rId7"/>
    <p:sldLayoutId id="2147483743" r:id="rId8"/>
    <p:sldLayoutId id="2147483744" r:id="rId9"/>
    <p:sldLayoutId id="2147483745" r:id="rId10"/>
    <p:sldLayoutId id="2147483720" r:id="rId11"/>
    <p:sldLayoutId id="2147483721" r:id="rId12"/>
    <p:sldLayoutId id="2147483722" r:id="rId13"/>
    <p:sldLayoutId id="2147483723" r:id="rId14"/>
    <p:sldLayoutId id="2147483728" r:id="rId15"/>
    <p:sldLayoutId id="2147483729" r:id="rId16"/>
    <p:sldLayoutId id="2147483730" r:id="rId17"/>
    <p:sldLayoutId id="2147483731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32" r:id="rId29"/>
    <p:sldLayoutId id="2147483733" r:id="rId30"/>
    <p:sldLayoutId id="2147483756" r:id="rId31"/>
    <p:sldLayoutId id="2147483757" r:id="rId32"/>
    <p:sldLayoutId id="2147483758" r:id="rId33"/>
    <p:sldLayoutId id="2147483759" r:id="rId34"/>
    <p:sldLayoutId id="2147483760" r:id="rId35"/>
    <p:sldLayoutId id="2147483761" r:id="rId36"/>
    <p:sldLayoutId id="2147483762" r:id="rId37"/>
    <p:sldLayoutId id="2147483763" r:id="rId38"/>
    <p:sldLayoutId id="2147483764" r:id="rId39"/>
    <p:sldLayoutId id="2147483765" r:id="rId40"/>
    <p:sldLayoutId id="2147483734" r:id="rId41"/>
    <p:sldLayoutId id="2147483735" r:id="rId42"/>
    <p:sldLayoutId id="2147483736" r:id="rId43"/>
    <p:sldLayoutId id="2147483737" r:id="rId44"/>
    <p:sldLayoutId id="2147483738" r:id="rId45"/>
    <p:sldLayoutId id="2147483739" r:id="rId46"/>
    <p:sldLayoutId id="2147483740" r:id="rId47"/>
    <p:sldLayoutId id="2147483741" r:id="rId48"/>
    <p:sldLayoutId id="2147483766" r:id="rId49"/>
    <p:sldLayoutId id="2147483767" r:id="rId50"/>
    <p:sldLayoutId id="2147483725" r:id="rId51"/>
    <p:sldLayoutId id="2147483726" r:id="rId52"/>
    <p:sldLayoutId id="2147483700" r:id="rId53"/>
    <p:sldLayoutId id="2147483724" r:id="rId54"/>
    <p:sldLayoutId id="2147483650" r:id="rId55"/>
    <p:sldLayoutId id="2147483706" r:id="rId56"/>
    <p:sldLayoutId id="2147483709" r:id="rId57"/>
    <p:sldLayoutId id="2147483659" r:id="rId58"/>
    <p:sldLayoutId id="2147483654" r:id="rId59"/>
    <p:sldLayoutId id="2147483660" r:id="rId60"/>
    <p:sldLayoutId id="2147483675" r:id="rId61"/>
    <p:sldLayoutId id="2147483727" r:id="rId62"/>
    <p:sldLayoutId id="2147483712" r:id="rId63"/>
    <p:sldLayoutId id="2147483713" r:id="rId64"/>
    <p:sldLayoutId id="2147483666" r:id="rId65"/>
    <p:sldLayoutId id="2147483667" r:id="rId66"/>
    <p:sldLayoutId id="2147483708" r:id="rId67"/>
    <p:sldLayoutId id="2147483768" r:id="rId68"/>
    <p:sldLayoutId id="2147483769" r:id="rId69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Vodafone Rg" pitchFamily="34" charset="0"/>
          <a:ea typeface="+mj-ea"/>
          <a:cs typeface="+mj-cs"/>
        </a:defRPr>
      </a:lvl1pPr>
    </p:titleStyle>
    <p:bodyStyle>
      <a:lvl1pPr marL="138113" indent="-138113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1pPr>
      <a:lvl2pPr marL="347663" indent="-147638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2pPr>
      <a:lvl3pPr marL="385763" indent="146050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3pPr>
      <a:lvl4pPr marL="717550" indent="-150813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61925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3" orient="horz" pos="2820" userDrawn="1">
          <p15:clr>
            <a:srgbClr val="F26B43"/>
          </p15:clr>
        </p15:guide>
        <p15:guide id="4" pos="5602" userDrawn="1">
          <p15:clr>
            <a:srgbClr val="F26B43"/>
          </p15:clr>
        </p15:guide>
        <p15:guide id="5" pos="2812" userDrawn="1">
          <p15:clr>
            <a:srgbClr val="F26B43"/>
          </p15:clr>
        </p15:guide>
        <p15:guide id="6" pos="2948" userDrawn="1">
          <p15:clr>
            <a:srgbClr val="F26B43"/>
          </p15:clr>
        </p15:guide>
        <p15:guide id="7" orient="horz" pos="55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bbble.com/" TargetMode="External"/><Relationship Id="rId2" Type="http://schemas.openxmlformats.org/officeDocument/2006/relationships/hyperlink" Target="https://haveibeenpwned.com/" TargetMode="External"/><Relationship Id="rId1" Type="http://schemas.openxmlformats.org/officeDocument/2006/relationships/slideLayout" Target="../slideLayouts/slideLayout68.xml"/><Relationship Id="rId4" Type="http://schemas.openxmlformats.org/officeDocument/2006/relationships/hyperlink" Target="https://shortiedesigns.com/blog/10-top-principles-effective-web-design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Presented by</a:t>
            </a:r>
            <a:br>
              <a:rPr lang="en-GB" dirty="0"/>
            </a:br>
            <a:r>
              <a:rPr lang="en-GB" dirty="0"/>
              <a:t>00 Month 0000</a:t>
            </a:r>
          </a:p>
        </p:txBody>
      </p:sp>
    </p:spTree>
    <p:extLst>
      <p:ext uri="{BB962C8B-B14F-4D97-AF65-F5344CB8AC3E}">
        <p14:creationId xmlns:p14="http://schemas.microsoft.com/office/powerpoint/2010/main" val="276368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5"/>
          <p:cNvSpPr txBox="1">
            <a:spLocks noGrp="1"/>
          </p:cNvSpPr>
          <p:nvPr>
            <p:ph type="title"/>
          </p:nvPr>
        </p:nvSpPr>
        <p:spPr>
          <a:xfrm>
            <a:off x="1376775" y="292850"/>
            <a:ext cx="6390450" cy="801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cs-CZ" dirty="0"/>
              <a:t>Proč nám zaleží na UX ?</a:t>
            </a:r>
            <a:endParaRPr dirty="0"/>
          </a:p>
        </p:txBody>
      </p:sp>
      <p:sp>
        <p:nvSpPr>
          <p:cNvPr id="227" name="Google Shape;227;p45"/>
          <p:cNvSpPr txBox="1">
            <a:spLocks noGrp="1"/>
          </p:cNvSpPr>
          <p:nvPr>
            <p:ph type="body" idx="1"/>
          </p:nvPr>
        </p:nvSpPr>
        <p:spPr>
          <a:xfrm>
            <a:off x="1376775" y="1228675"/>
            <a:ext cx="6390450" cy="3340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pPr marL="0" indent="0">
              <a:buNone/>
            </a:pPr>
            <a:r>
              <a:rPr lang="cs-CZ" sz="2700" b="1" dirty="0"/>
              <a:t>Když je těžké aplikaci/web používat, proč bych se tam vracel ?</a:t>
            </a:r>
            <a:endParaRPr dirty="0"/>
          </a:p>
        </p:txBody>
      </p:sp>
      <p:sp>
        <p:nvSpPr>
          <p:cNvPr id="228" name="Google Shape;228;p45"/>
          <p:cNvSpPr txBox="1">
            <a:spLocks noGrp="1"/>
          </p:cNvSpPr>
          <p:nvPr>
            <p:ph type="sldNum" idx="12"/>
          </p:nvPr>
        </p:nvSpPr>
        <p:spPr>
          <a:xfrm>
            <a:off x="7497344" y="4663217"/>
            <a:ext cx="411525" cy="3935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ctr" anchorCtr="0">
            <a:noAutofit/>
          </a:bodyPr>
          <a:lstStyle/>
          <a:p>
            <a:fld id="{00000000-1234-1234-1234-123412341234}" type="slidenum">
              <a:rPr lang="en-GB"/>
              <a:pPr/>
              <a:t>10</a:t>
            </a:fld>
            <a:endParaRPr/>
          </a:p>
        </p:txBody>
      </p:sp>
      <p:sp>
        <p:nvSpPr>
          <p:cNvPr id="229" name="Google Shape;229;p45"/>
          <p:cNvSpPr txBox="1"/>
          <p:nvPr/>
        </p:nvSpPr>
        <p:spPr>
          <a:xfrm>
            <a:off x="1319944" y="4853044"/>
            <a:ext cx="1864350" cy="20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buClr>
                <a:srgbClr val="000000"/>
              </a:buClr>
              <a:buSzPts val="1000"/>
            </a:pPr>
            <a:r>
              <a:rPr lang="en-GB" sz="75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© CodeFirst:Girls 201</a:t>
            </a:r>
            <a:r>
              <a:rPr lang="en-GB" sz="750">
                <a:solidFill>
                  <a:srgbClr val="666666"/>
                </a:solidFill>
              </a:rPr>
              <a:t>9</a:t>
            </a:r>
            <a:endParaRPr sz="75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5394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Jeden klik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407" y="1656135"/>
            <a:ext cx="5543550" cy="236458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5725" indent="0">
              <a:buNone/>
            </a:pPr>
            <a:r>
              <a:rPr lang="cs-CZ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1811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Příběh uživatele - STORY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User </a:t>
            </a:r>
            <a:r>
              <a:rPr lang="cs-CZ" b="1" dirty="0" err="1"/>
              <a:t>stories</a:t>
            </a:r>
            <a:r>
              <a:rPr lang="cs-CZ" b="1" dirty="0"/>
              <a:t> jsou příběhy, které se vyprávějí a o kterých se mluví</a:t>
            </a:r>
          </a:p>
          <a:p>
            <a:endParaRPr lang="cs-CZ" b="1" dirty="0">
              <a:solidFill>
                <a:schemeClr val="accent1"/>
              </a:solidFill>
            </a:endParaRPr>
          </a:p>
          <a:p>
            <a:r>
              <a:rPr lang="cs-CZ" dirty="0">
                <a:solidFill>
                  <a:schemeClr val="accent4">
                    <a:lumMod val="50000"/>
                  </a:schemeClr>
                </a:solidFill>
              </a:rPr>
              <a:t>JAKO NĚKDO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… </a:t>
            </a:r>
            <a:r>
              <a:rPr lang="cs-CZ" dirty="0">
                <a:solidFill>
                  <a:srgbClr val="00B050"/>
                </a:solidFill>
              </a:rPr>
              <a:t>CHCI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 … </a:t>
            </a:r>
            <a:r>
              <a:rPr lang="cs-CZ" dirty="0">
                <a:solidFill>
                  <a:schemeClr val="accent5">
                    <a:lumMod val="50000"/>
                  </a:schemeClr>
                </a:solidFill>
              </a:rPr>
              <a:t>PROTOŽE</a:t>
            </a:r>
            <a:r>
              <a:rPr lang="cs-CZ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.</a:t>
            </a:r>
            <a:endParaRPr lang="cs-CZ" dirty="0">
              <a:solidFill>
                <a:schemeClr val="accent1"/>
              </a:solidFill>
            </a:endParaRPr>
          </a:p>
          <a:p>
            <a:endParaRPr lang="cs-CZ" dirty="0">
              <a:solidFill>
                <a:schemeClr val="accent1"/>
              </a:solidFill>
            </a:endParaRPr>
          </a:p>
          <a:p>
            <a:r>
              <a:rPr lang="cs-CZ" dirty="0">
                <a:solidFill>
                  <a:schemeClr val="accent4">
                    <a:lumMod val="50000"/>
                  </a:schemeClr>
                </a:solidFill>
              </a:rPr>
              <a:t>Jako návštěvník webu </a:t>
            </a:r>
            <a:r>
              <a:rPr lang="cs-CZ" dirty="0">
                <a:solidFill>
                  <a:srgbClr val="00B050"/>
                </a:solidFill>
              </a:rPr>
              <a:t>si chci přečíst recept na borůvkový koláč</a:t>
            </a:r>
            <a:r>
              <a:rPr lang="cs-CZ" dirty="0">
                <a:solidFill>
                  <a:schemeClr val="accent1"/>
                </a:solidFill>
              </a:rPr>
              <a:t>, </a:t>
            </a:r>
            <a:r>
              <a:rPr lang="cs-CZ" dirty="0">
                <a:solidFill>
                  <a:schemeClr val="accent5">
                    <a:lumMod val="50000"/>
                  </a:schemeClr>
                </a:solidFill>
              </a:rPr>
              <a:t>abych ho mohl dobře uvařit</a:t>
            </a:r>
          </a:p>
          <a:p>
            <a:endParaRPr lang="cs-CZ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cs-CZ" dirty="0">
                <a:solidFill>
                  <a:schemeClr val="accent4">
                    <a:lumMod val="50000"/>
                  </a:schemeClr>
                </a:solidFill>
              </a:rPr>
              <a:t>Jako návštěvnice </a:t>
            </a:r>
            <a:r>
              <a:rPr lang="cs-CZ" dirty="0" err="1">
                <a:solidFill>
                  <a:schemeClr val="accent4">
                    <a:lumMod val="50000"/>
                  </a:schemeClr>
                </a:solidFill>
              </a:rPr>
              <a:t>Code</a:t>
            </a:r>
            <a:r>
              <a:rPr lang="cs-CZ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cs-CZ" dirty="0" err="1">
                <a:solidFill>
                  <a:schemeClr val="accent4">
                    <a:lumMod val="50000"/>
                  </a:schemeClr>
                </a:solidFill>
              </a:rPr>
              <a:t>Like</a:t>
            </a:r>
            <a:r>
              <a:rPr lang="cs-CZ" dirty="0">
                <a:solidFill>
                  <a:schemeClr val="accent4">
                    <a:lumMod val="50000"/>
                  </a:schemeClr>
                </a:solidFill>
              </a:rPr>
              <a:t> a Girl </a:t>
            </a:r>
            <a:r>
              <a:rPr lang="cs-CZ" dirty="0">
                <a:solidFill>
                  <a:srgbClr val="00B050"/>
                </a:solidFill>
              </a:rPr>
              <a:t>si chci sednout k počítači s </a:t>
            </a:r>
            <a:r>
              <a:rPr lang="cs-CZ" dirty="0" err="1">
                <a:solidFill>
                  <a:srgbClr val="00B050"/>
                </a:solidFill>
              </a:rPr>
              <a:t>wi-fi</a:t>
            </a:r>
            <a:r>
              <a:rPr lang="cs-CZ" dirty="0">
                <a:solidFill>
                  <a:schemeClr val="accent1"/>
                </a:solidFill>
              </a:rPr>
              <a:t>, </a:t>
            </a:r>
            <a:r>
              <a:rPr lang="cs-CZ" dirty="0">
                <a:solidFill>
                  <a:schemeClr val="accent5">
                    <a:lumMod val="50000"/>
                  </a:schemeClr>
                </a:solidFill>
              </a:rPr>
              <a:t>abych mohla ihned studovat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5301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Různí uživatelé #1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13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617" y="1658784"/>
            <a:ext cx="6343880" cy="255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24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Různí uživatelé #2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14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351" y="1693676"/>
            <a:ext cx="6491519" cy="194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484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Různí uživatelé #3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15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640" y="1188785"/>
            <a:ext cx="4681341" cy="347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88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Různí uživatelé #4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1224023" y="1371600"/>
            <a:ext cx="62321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cs-CZ" sz="2400" dirty="0"/>
              <a:t>Slepí uživatelé – čtečky webu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cs-CZ" sz="2400" dirty="0"/>
              <a:t>Malé děti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cs-CZ" sz="2400" dirty="0"/>
              <a:t>Prarodiče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cs-CZ" sz="2400" dirty="0"/>
              <a:t>Ne moc technicky zdatní uživatelé </a:t>
            </a:r>
          </a:p>
          <a:p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4000488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Měření UX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(T)NPS (</a:t>
            </a:r>
            <a:r>
              <a:rPr lang="cs-CZ" dirty="0" err="1"/>
              <a:t>Transactional</a:t>
            </a:r>
            <a:r>
              <a:rPr lang="cs-CZ" dirty="0"/>
              <a:t> Net </a:t>
            </a:r>
            <a:r>
              <a:rPr lang="cs-CZ" dirty="0" err="1"/>
              <a:t>Promoter</a:t>
            </a:r>
            <a:r>
              <a:rPr lang="cs-CZ" dirty="0"/>
              <a:t> </a:t>
            </a:r>
            <a:r>
              <a:rPr lang="cs-CZ" dirty="0" err="1"/>
              <a:t>Score</a:t>
            </a:r>
            <a:r>
              <a:rPr lang="cs-CZ" dirty="0"/>
              <a:t>)</a:t>
            </a:r>
          </a:p>
          <a:p>
            <a:r>
              <a:rPr lang="cs-CZ" dirty="0" err="1"/>
              <a:t>First-Time</a:t>
            </a:r>
            <a:r>
              <a:rPr lang="cs-CZ" dirty="0"/>
              <a:t> Fix </a:t>
            </a:r>
            <a:r>
              <a:rPr lang="cs-CZ" dirty="0" err="1"/>
              <a:t>Rate</a:t>
            </a:r>
            <a:r>
              <a:rPr lang="cs-CZ" dirty="0"/>
              <a:t> (FTFR)</a:t>
            </a:r>
          </a:p>
          <a:p>
            <a:r>
              <a:rPr lang="cs-CZ" dirty="0"/>
              <a:t>Komentáře</a:t>
            </a:r>
          </a:p>
          <a:p>
            <a:r>
              <a:rPr lang="cs-CZ" dirty="0"/>
              <a:t>Sociální sítě</a:t>
            </a:r>
          </a:p>
          <a:p>
            <a:r>
              <a:rPr lang="cs-CZ" dirty="0"/>
              <a:t>Webové analytiky</a:t>
            </a:r>
          </a:p>
          <a:p>
            <a:pPr lvl="1"/>
            <a:r>
              <a:rPr lang="cs-CZ" dirty="0"/>
              <a:t>Jak dlouho jsem na stránce</a:t>
            </a:r>
          </a:p>
          <a:p>
            <a:pPr lvl="1"/>
            <a:r>
              <a:rPr lang="cs-CZ" dirty="0"/>
              <a:t>Pořád se vracím na původní místo a bloudím v kruhu</a:t>
            </a:r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6672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UX &amp; Uvnitř bubliny &amp; Ego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6775" y="933856"/>
            <a:ext cx="6390450" cy="3634945"/>
          </a:xfrm>
        </p:spPr>
        <p:txBody>
          <a:bodyPr/>
          <a:lstStyle/>
          <a:p>
            <a:pPr marL="85725" indent="0">
              <a:buNone/>
            </a:pPr>
            <a:r>
              <a:rPr lang="cs-CZ" b="1" dirty="0"/>
              <a:t>Bublina</a:t>
            </a:r>
          </a:p>
          <a:p>
            <a:r>
              <a:rPr lang="cs-CZ" dirty="0"/>
              <a:t>Když něco vytvářím, tak jsem uvnitř bubliny</a:t>
            </a:r>
          </a:p>
          <a:p>
            <a:r>
              <a:rPr lang="cs-CZ" dirty="0"/>
              <a:t>Vím, kde co najdu</a:t>
            </a:r>
          </a:p>
          <a:p>
            <a:r>
              <a:rPr lang="cs-CZ" dirty="0"/>
              <a:t>Vím, jak všechna tlačítka fungují</a:t>
            </a:r>
          </a:p>
          <a:p>
            <a:endParaRPr lang="cs-CZ" dirty="0"/>
          </a:p>
          <a:p>
            <a:pPr marL="85725" indent="0">
              <a:buNone/>
            </a:pPr>
            <a:r>
              <a:rPr lang="cs-CZ" b="1" dirty="0"/>
              <a:t>Ego</a:t>
            </a:r>
          </a:p>
          <a:p>
            <a:r>
              <a:rPr lang="cs-CZ" dirty="0"/>
              <a:t>Uživatel stránku nikdy neviděl</a:t>
            </a:r>
          </a:p>
          <a:p>
            <a:r>
              <a:rPr lang="cs-CZ" dirty="0"/>
              <a:t>Bude se pohybovat intuitivně</a:t>
            </a:r>
          </a:p>
          <a:p>
            <a:r>
              <a:rPr lang="cs-CZ" dirty="0"/>
              <a:t>Nemějme uživateli za zlé, že po </a:t>
            </a:r>
            <a:r>
              <a:rPr lang="cs-CZ" dirty="0" err="1"/>
              <a:t>padesaté</a:t>
            </a:r>
            <a:r>
              <a:rPr lang="cs-CZ" dirty="0"/>
              <a:t> kliká na to samé tlačítko</a:t>
            </a:r>
          </a:p>
          <a:p>
            <a:r>
              <a:rPr lang="cs-CZ" dirty="0"/>
              <a:t>Poučme se z toho a udělejme lepší UX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2265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Navrhneme UX ! #1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6775" y="970334"/>
            <a:ext cx="6390450" cy="3598466"/>
          </a:xfrm>
        </p:spPr>
        <p:txBody>
          <a:bodyPr/>
          <a:lstStyle/>
          <a:p>
            <a:r>
              <a:rPr lang="cs-CZ" dirty="0"/>
              <a:t>Vytvořte malé skupinky po 3</a:t>
            </a:r>
          </a:p>
          <a:p>
            <a:r>
              <a:rPr lang="cs-CZ" dirty="0"/>
              <a:t>Pobavte se o nápadu jednoduché (statické) webové stránky</a:t>
            </a:r>
          </a:p>
          <a:p>
            <a:pPr lvl="1"/>
            <a:r>
              <a:rPr lang="cs-CZ" dirty="0"/>
              <a:t>O jejím obsahu</a:t>
            </a:r>
          </a:p>
          <a:p>
            <a:pPr lvl="1"/>
            <a:r>
              <a:rPr lang="cs-CZ" dirty="0"/>
              <a:t>Napište si jednoduchou User story</a:t>
            </a:r>
          </a:p>
          <a:p>
            <a:endParaRPr lang="cs-CZ" dirty="0"/>
          </a:p>
          <a:p>
            <a:r>
              <a:rPr lang="cs-CZ" dirty="0"/>
              <a:t>Na papír pomocí tužky udělejte náčrtek stránky</a:t>
            </a:r>
          </a:p>
          <a:p>
            <a:pPr lvl="1"/>
            <a:r>
              <a:rPr lang="cs-CZ" dirty="0"/>
              <a:t>Náčrtek ať schematicky obsahuje obrázky, tabulky, texty, odkazy, tlačítka ….</a:t>
            </a:r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1254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9"/>
          <p:cNvSpPr txBox="1">
            <a:spLocks noGrp="1"/>
          </p:cNvSpPr>
          <p:nvPr>
            <p:ph type="title"/>
          </p:nvPr>
        </p:nvSpPr>
        <p:spPr>
          <a:xfrm>
            <a:off x="1376775" y="292850"/>
            <a:ext cx="6390450" cy="801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en-GB" dirty="0"/>
              <a:t>Chapter 13: User Experience (UX)</a:t>
            </a:r>
            <a:r>
              <a:rPr lang="cs-CZ" dirty="0"/>
              <a:t> – Uživatelská zkušenost</a:t>
            </a:r>
            <a:br>
              <a:rPr lang="cs-CZ" dirty="0"/>
            </a:br>
            <a:br>
              <a:rPr lang="cs-CZ" dirty="0"/>
            </a:br>
            <a:endParaRPr dirty="0"/>
          </a:p>
        </p:txBody>
      </p:sp>
      <p:sp>
        <p:nvSpPr>
          <p:cNvPr id="176" name="Google Shape;176;p39"/>
          <p:cNvSpPr txBox="1">
            <a:spLocks noGrp="1"/>
          </p:cNvSpPr>
          <p:nvPr>
            <p:ph type="body" idx="1"/>
          </p:nvPr>
        </p:nvSpPr>
        <p:spPr>
          <a:xfrm>
            <a:off x="1376775" y="1228675"/>
            <a:ext cx="6390450" cy="3340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pPr>
              <a:lnSpc>
                <a:spcPct val="150000"/>
              </a:lnSpc>
            </a:pPr>
            <a:endParaRPr lang="cs-CZ" dirty="0"/>
          </a:p>
          <a:p>
            <a:pPr>
              <a:lnSpc>
                <a:spcPct val="150000"/>
              </a:lnSpc>
            </a:pPr>
            <a:r>
              <a:rPr lang="cs-CZ" dirty="0"/>
              <a:t>Co je to</a:t>
            </a:r>
            <a:r>
              <a:rPr lang="en-GB" dirty="0"/>
              <a:t> UX (User Experience)</a:t>
            </a:r>
            <a:r>
              <a:rPr lang="cs-CZ" dirty="0"/>
              <a:t> ?</a:t>
            </a:r>
            <a:endParaRPr dirty="0"/>
          </a:p>
          <a:p>
            <a:pPr>
              <a:lnSpc>
                <a:spcPct val="150000"/>
              </a:lnSpc>
            </a:pPr>
            <a:r>
              <a:rPr lang="cs-CZ" dirty="0"/>
              <a:t>Kdo je zodpovědný za UX </a:t>
            </a:r>
            <a:r>
              <a:rPr lang="en-GB" dirty="0"/>
              <a:t>?</a:t>
            </a:r>
            <a:endParaRPr dirty="0"/>
          </a:p>
          <a:p>
            <a:pPr>
              <a:lnSpc>
                <a:spcPct val="150000"/>
              </a:lnSpc>
            </a:pPr>
            <a:r>
              <a:rPr lang="cs-CZ" dirty="0"/>
              <a:t>Co UX znamená pro uživatele </a:t>
            </a:r>
            <a:r>
              <a:rPr lang="en-GB" dirty="0"/>
              <a:t>?</a:t>
            </a:r>
            <a:endParaRPr dirty="0"/>
          </a:p>
          <a:p>
            <a:pPr>
              <a:lnSpc>
                <a:spcPct val="150000"/>
              </a:lnSpc>
            </a:pPr>
            <a:r>
              <a:rPr lang="cs-CZ" dirty="0"/>
              <a:t>Jak analyzovat dopad</a:t>
            </a:r>
            <a:r>
              <a:rPr lang="en-GB" dirty="0"/>
              <a:t> UX</a:t>
            </a:r>
            <a:r>
              <a:rPr lang="cs-CZ" dirty="0"/>
              <a:t> </a:t>
            </a:r>
            <a:r>
              <a:rPr lang="en-GB" dirty="0"/>
              <a:t>?</a:t>
            </a:r>
            <a:endParaRPr dirty="0"/>
          </a:p>
        </p:txBody>
      </p:sp>
      <p:sp>
        <p:nvSpPr>
          <p:cNvPr id="177" name="Google Shape;177;p39"/>
          <p:cNvSpPr txBox="1">
            <a:spLocks noGrp="1"/>
          </p:cNvSpPr>
          <p:nvPr>
            <p:ph type="sldNum" idx="12"/>
          </p:nvPr>
        </p:nvSpPr>
        <p:spPr>
          <a:xfrm>
            <a:off x="7497344" y="4663217"/>
            <a:ext cx="411525" cy="3935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ctr" anchorCtr="0">
            <a:noAutofit/>
          </a:bodyPr>
          <a:lstStyle/>
          <a:p>
            <a:fld id="{00000000-1234-1234-1234-123412341234}" type="slidenum">
              <a:rPr lang="en-GB"/>
              <a:pPr/>
              <a:t>2</a:t>
            </a:fld>
            <a:endParaRPr/>
          </a:p>
        </p:txBody>
      </p:sp>
      <p:sp>
        <p:nvSpPr>
          <p:cNvPr id="178" name="Google Shape;178;p39"/>
          <p:cNvSpPr txBox="1"/>
          <p:nvPr/>
        </p:nvSpPr>
        <p:spPr>
          <a:xfrm>
            <a:off x="1319944" y="4853044"/>
            <a:ext cx="1864350" cy="20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buClr>
                <a:srgbClr val="000000"/>
              </a:buClr>
              <a:buSzPts val="1000"/>
            </a:pPr>
            <a:r>
              <a:rPr lang="en-GB" sz="75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© CodeFirst:Girls 201</a:t>
            </a:r>
            <a:r>
              <a:rPr lang="en-GB" sz="750">
                <a:solidFill>
                  <a:srgbClr val="666666"/>
                </a:solidFill>
              </a:rPr>
              <a:t>9</a:t>
            </a:r>
            <a:endParaRPr sz="75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1545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Navrhneme UX ! #2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Vyměňte si náčrtky mezi týmy</a:t>
            </a:r>
          </a:p>
          <a:p>
            <a:r>
              <a:rPr lang="cs-CZ" dirty="0"/>
              <a:t>Vžijte se do role uživatele pro náčrtek jiného týmu</a:t>
            </a:r>
            <a:br>
              <a:rPr lang="cs-CZ" dirty="0"/>
            </a:br>
            <a:r>
              <a:rPr lang="cs-CZ" dirty="0"/>
              <a:t>(uživatelská role podle User Story)</a:t>
            </a:r>
          </a:p>
          <a:p>
            <a:r>
              <a:rPr lang="cs-CZ" dirty="0"/>
              <a:t>Udělejte kognitivní průchod…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6214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Navrhneme UX ! #3 – Kognitivní průchod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71488" indent="-385763">
              <a:buFont typeface="+mj-lt"/>
              <a:buAutoNum type="arabicPeriod"/>
            </a:pPr>
            <a:r>
              <a:rPr lang="cs-CZ"/>
              <a:t>Chápe uživatel, že musí udělat danou akci?</a:t>
            </a:r>
          </a:p>
          <a:p>
            <a:pPr marL="471488" indent="-385763">
              <a:buFont typeface="+mj-lt"/>
              <a:buAutoNum type="arabicPeriod"/>
            </a:pPr>
            <a:r>
              <a:rPr lang="cs-CZ"/>
              <a:t>Vidí ten ovládací prvek? Najde/všimne si ho?</a:t>
            </a:r>
            <a:br>
              <a:rPr lang="cs-CZ"/>
            </a:br>
            <a:r>
              <a:rPr lang="cs-CZ"/>
              <a:t>(když ho nevidí - ví, kde ho najde?)</a:t>
            </a:r>
          </a:p>
          <a:p>
            <a:pPr marL="471488" indent="-385763">
              <a:buFont typeface="+mj-lt"/>
              <a:buAutoNum type="arabicPeriod"/>
            </a:pPr>
            <a:r>
              <a:rPr lang="cs-CZ"/>
              <a:t>Chápe, že musí použít ten prvek, aby dosáhnul té akce?</a:t>
            </a:r>
          </a:p>
          <a:p>
            <a:pPr marL="471488" indent="-385763">
              <a:buFont typeface="+mj-lt"/>
              <a:buAutoNum type="arabicPeriod"/>
            </a:pPr>
            <a:r>
              <a:rPr lang="cs-CZ"/>
              <a:t>Dostane odezvu?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636639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Workshop Soutěž…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26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Linky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5725" indent="0">
              <a:buNone/>
            </a:pPr>
            <a:r>
              <a:rPr lang="cs-CZ" dirty="0">
                <a:hlinkClick r:id="rId2"/>
              </a:rPr>
              <a:t>https://haveibeenpwned.com</a:t>
            </a:r>
            <a:endParaRPr lang="cs-CZ" dirty="0"/>
          </a:p>
          <a:p>
            <a:pPr marL="85725" indent="0">
              <a:buNone/>
            </a:pPr>
            <a:r>
              <a:rPr lang="cs-CZ" dirty="0">
                <a:hlinkClick r:id="rId3"/>
              </a:rPr>
              <a:t>https://dribbble.com</a:t>
            </a:r>
            <a:endParaRPr lang="cs-CZ" dirty="0"/>
          </a:p>
          <a:p>
            <a:pPr marL="85725" indent="0">
              <a:buNone/>
            </a:pPr>
            <a:r>
              <a:rPr lang="cs-CZ" dirty="0">
                <a:hlinkClick r:id="rId4"/>
              </a:rPr>
              <a:t>https://shortiedesigns.com</a:t>
            </a:r>
            <a:r>
              <a:rPr lang="cs-CZ">
                <a:hlinkClick r:id="rId4"/>
              </a:rPr>
              <a:t>/blog/10-top-principles-effective-web-design/</a:t>
            </a:r>
            <a:endParaRPr lang="cs-CZ"/>
          </a:p>
          <a:p>
            <a:pPr marL="85725" indent="0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73447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14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0"/>
          <p:cNvSpPr txBox="1">
            <a:spLocks noGrp="1"/>
          </p:cNvSpPr>
          <p:nvPr>
            <p:ph type="title"/>
          </p:nvPr>
        </p:nvSpPr>
        <p:spPr>
          <a:xfrm>
            <a:off x="1376775" y="292850"/>
            <a:ext cx="6390450" cy="801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cs-CZ" dirty="0"/>
              <a:t>Co je to Uživatelská zkušenost ?</a:t>
            </a:r>
            <a:endParaRPr dirty="0"/>
          </a:p>
        </p:txBody>
      </p:sp>
      <p:sp>
        <p:nvSpPr>
          <p:cNvPr id="184" name="Google Shape;184;p40"/>
          <p:cNvSpPr txBox="1">
            <a:spLocks noGrp="1"/>
          </p:cNvSpPr>
          <p:nvPr>
            <p:ph type="body" idx="1"/>
          </p:nvPr>
        </p:nvSpPr>
        <p:spPr>
          <a:xfrm>
            <a:off x="1376775" y="1443338"/>
            <a:ext cx="5218875" cy="25373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cs-CZ" sz="2700" dirty="0">
                <a:solidFill>
                  <a:srgbClr val="666666"/>
                </a:solidFill>
              </a:rPr>
              <a:t>Celkový pocit, který váš produkt, stránka, nástroj zanechá v uživateli</a:t>
            </a:r>
            <a:r>
              <a:rPr lang="en-GB" sz="2700" dirty="0">
                <a:solidFill>
                  <a:srgbClr val="666666"/>
                </a:solidFill>
              </a:rPr>
              <a:t>.</a:t>
            </a:r>
            <a:endParaRPr lang="cs-CZ" sz="2700" dirty="0">
              <a:solidFill>
                <a:srgbClr val="666666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cs-CZ" sz="2700" dirty="0">
              <a:solidFill>
                <a:srgbClr val="666666"/>
              </a:solidFill>
            </a:endParaRPr>
          </a:p>
        </p:txBody>
      </p:sp>
      <p:sp>
        <p:nvSpPr>
          <p:cNvPr id="185" name="Google Shape;185;p40"/>
          <p:cNvSpPr txBox="1">
            <a:spLocks noGrp="1"/>
          </p:cNvSpPr>
          <p:nvPr>
            <p:ph type="sldNum" idx="12"/>
          </p:nvPr>
        </p:nvSpPr>
        <p:spPr>
          <a:xfrm>
            <a:off x="7497344" y="4663217"/>
            <a:ext cx="411525" cy="3935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ctr" anchorCtr="0">
            <a:noAutofit/>
          </a:bodyPr>
          <a:lstStyle/>
          <a:p>
            <a:fld id="{00000000-1234-1234-1234-123412341234}" type="slidenum">
              <a:rPr lang="en-GB"/>
              <a:pPr/>
              <a:t>3</a:t>
            </a:fld>
            <a:endParaRPr/>
          </a:p>
        </p:txBody>
      </p:sp>
      <p:sp>
        <p:nvSpPr>
          <p:cNvPr id="186" name="Google Shape;186;p40"/>
          <p:cNvSpPr txBox="1"/>
          <p:nvPr/>
        </p:nvSpPr>
        <p:spPr>
          <a:xfrm>
            <a:off x="1319944" y="4853044"/>
            <a:ext cx="1864350" cy="20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buClr>
                <a:srgbClr val="000000"/>
              </a:buClr>
              <a:buSzPts val="1000"/>
            </a:pPr>
            <a:r>
              <a:rPr lang="en-GB" sz="75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© CodeFirst:Girls 201</a:t>
            </a:r>
            <a:r>
              <a:rPr lang="en-GB" sz="750">
                <a:solidFill>
                  <a:srgbClr val="666666"/>
                </a:solidFill>
              </a:rPr>
              <a:t>9</a:t>
            </a:r>
            <a:endParaRPr sz="75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4320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UX Je všude kolem nás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363" y="948687"/>
            <a:ext cx="3634513" cy="38233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57779" y="1502925"/>
            <a:ext cx="25613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3000" dirty="0"/>
              <a:t>Kudy do </a:t>
            </a:r>
          </a:p>
          <a:p>
            <a:r>
              <a:rPr lang="cs-CZ" sz="3000" dirty="0"/>
              <a:t>místnosti 113 ?</a:t>
            </a:r>
          </a:p>
        </p:txBody>
      </p:sp>
    </p:spTree>
    <p:extLst>
      <p:ext uri="{BB962C8B-B14F-4D97-AF65-F5344CB8AC3E}">
        <p14:creationId xmlns:p14="http://schemas.microsoft.com/office/powerpoint/2010/main" val="838108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Oddělujte logické celky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To co patří k sobě,</a:t>
            </a:r>
          </a:p>
          <a:p>
            <a:pPr marL="85725" indent="0">
              <a:buNone/>
            </a:pPr>
            <a:r>
              <a:rPr lang="cs-CZ" dirty="0"/>
              <a:t>    ať je u sebe</a:t>
            </a:r>
          </a:p>
          <a:p>
            <a:endParaRPr lang="cs-CZ" dirty="0"/>
          </a:p>
          <a:p>
            <a:endParaRPr lang="cs-CZ" dirty="0"/>
          </a:p>
          <a:p>
            <a:r>
              <a:rPr lang="cs-CZ" dirty="0"/>
              <a:t>To co nepatří, </a:t>
            </a:r>
          </a:p>
          <a:p>
            <a:pPr marL="85725" indent="0">
              <a:buNone/>
            </a:pPr>
            <a:r>
              <a:rPr lang="cs-CZ" dirty="0"/>
              <a:t>    ať je oddělené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860" y="1188267"/>
            <a:ext cx="3373347" cy="354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08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2"/>
          <p:cNvSpPr txBox="1">
            <a:spLocks noGrp="1"/>
          </p:cNvSpPr>
          <p:nvPr>
            <p:ph type="title"/>
          </p:nvPr>
        </p:nvSpPr>
        <p:spPr>
          <a:xfrm>
            <a:off x="1376775" y="292850"/>
            <a:ext cx="6390450" cy="801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pPr algn="ctr"/>
            <a:r>
              <a:rPr lang="en-GB" dirty="0"/>
              <a:t>UX </a:t>
            </a:r>
            <a:r>
              <a:rPr lang="cs-CZ" dirty="0"/>
              <a:t>není </a:t>
            </a:r>
            <a:r>
              <a:rPr lang="en-GB" dirty="0"/>
              <a:t>UI</a:t>
            </a:r>
            <a:endParaRPr dirty="0"/>
          </a:p>
        </p:txBody>
      </p:sp>
      <p:sp>
        <p:nvSpPr>
          <p:cNvPr id="200" name="Google Shape;200;p42"/>
          <p:cNvSpPr txBox="1">
            <a:spLocks noGrp="1"/>
          </p:cNvSpPr>
          <p:nvPr>
            <p:ph type="body" idx="1"/>
          </p:nvPr>
        </p:nvSpPr>
        <p:spPr>
          <a:xfrm>
            <a:off x="1376775" y="1228675"/>
            <a:ext cx="2999925" cy="3340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GB" sz="1800" b="1" dirty="0"/>
              <a:t>User Experience</a:t>
            </a:r>
            <a:endParaRPr dirty="0"/>
          </a:p>
          <a:p>
            <a:pPr marL="0" indent="0" algn="ctr">
              <a:lnSpc>
                <a:spcPct val="150000"/>
              </a:lnSpc>
              <a:buNone/>
            </a:pPr>
            <a:r>
              <a:rPr lang="cs-CZ" sz="1800" dirty="0"/>
              <a:t>Je o použitelnosti produktu</a:t>
            </a:r>
            <a:endParaRPr sz="1800" dirty="0"/>
          </a:p>
          <a:p>
            <a:pPr marL="0" indent="0" algn="ctr">
              <a:lnSpc>
                <a:spcPct val="150000"/>
              </a:lnSpc>
              <a:buNone/>
            </a:pPr>
            <a:endParaRPr sz="1800" b="1" dirty="0"/>
          </a:p>
          <a:p>
            <a:pPr marL="0" indent="0" algn="ctr">
              <a:lnSpc>
                <a:spcPct val="150000"/>
              </a:lnSpc>
              <a:buNone/>
            </a:pPr>
            <a:endParaRPr lang="cs-CZ" sz="1800" b="1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cs-CZ" sz="1800" b="1" dirty="0"/>
              <a:t>Je o užívání produktu</a:t>
            </a:r>
            <a:endParaRPr sz="1800" b="1" dirty="0"/>
          </a:p>
          <a:p>
            <a:pPr marL="0" indent="0" algn="ctr">
              <a:lnSpc>
                <a:spcPct val="150000"/>
              </a:lnSpc>
              <a:spcAft>
                <a:spcPts val="120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201" name="Google Shape;201;p42"/>
          <p:cNvSpPr txBox="1">
            <a:spLocks noGrp="1"/>
          </p:cNvSpPr>
          <p:nvPr>
            <p:ph type="body" idx="2"/>
          </p:nvPr>
        </p:nvSpPr>
        <p:spPr>
          <a:xfrm>
            <a:off x="4767300" y="1228675"/>
            <a:ext cx="2999925" cy="3340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pPr marL="0" indent="0" algn="ctr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r>
              <a:rPr lang="en-GB" sz="1800" b="1" dirty="0"/>
              <a:t>User Interface</a:t>
            </a:r>
            <a:endParaRPr dirty="0"/>
          </a:p>
          <a:p>
            <a:pPr marL="0" indent="0" algn="ctr">
              <a:lnSpc>
                <a:spcPct val="150000"/>
              </a:lnSpc>
              <a:buNone/>
            </a:pPr>
            <a:r>
              <a:rPr lang="cs-CZ" sz="1800" dirty="0"/>
              <a:t>Je estetika, design, líbivost</a:t>
            </a:r>
            <a:endParaRPr sz="1800" dirty="0"/>
          </a:p>
          <a:p>
            <a:pPr marL="0" indent="0" algn="ctr">
              <a:lnSpc>
                <a:spcPct val="150000"/>
              </a:lnSpc>
              <a:buNone/>
            </a:pPr>
            <a:endParaRPr sz="1800" dirty="0"/>
          </a:p>
          <a:p>
            <a:pPr marL="0" indent="0" algn="ctr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endParaRPr sz="1800" b="1" dirty="0"/>
          </a:p>
          <a:p>
            <a:pPr marL="0" indent="0" algn="ctr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r>
              <a:rPr lang="cs-CZ" sz="1800" b="1" dirty="0"/>
              <a:t>Je součást UX</a:t>
            </a:r>
            <a:endParaRPr b="1" dirty="0"/>
          </a:p>
        </p:txBody>
      </p:sp>
      <p:cxnSp>
        <p:nvCxnSpPr>
          <p:cNvPr id="202" name="Google Shape;202;p42"/>
          <p:cNvCxnSpPr/>
          <p:nvPr/>
        </p:nvCxnSpPr>
        <p:spPr>
          <a:xfrm>
            <a:off x="4464731" y="1242881"/>
            <a:ext cx="0" cy="28631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3" name="Google Shape;203;p42"/>
          <p:cNvSpPr txBox="1">
            <a:spLocks noGrp="1"/>
          </p:cNvSpPr>
          <p:nvPr>
            <p:ph type="sldNum" idx="12"/>
          </p:nvPr>
        </p:nvSpPr>
        <p:spPr>
          <a:xfrm>
            <a:off x="7497344" y="4663217"/>
            <a:ext cx="411525" cy="3935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ctr" anchorCtr="0">
            <a:noAutofit/>
          </a:bodyPr>
          <a:lstStyle/>
          <a:p>
            <a:fld id="{00000000-1234-1234-1234-123412341234}" type="slidenum">
              <a:rPr lang="en-GB"/>
              <a:pPr/>
              <a:t>6</a:t>
            </a:fld>
            <a:endParaRPr/>
          </a:p>
        </p:txBody>
      </p:sp>
      <p:sp>
        <p:nvSpPr>
          <p:cNvPr id="204" name="Google Shape;204;p42"/>
          <p:cNvSpPr txBox="1"/>
          <p:nvPr/>
        </p:nvSpPr>
        <p:spPr>
          <a:xfrm>
            <a:off x="1319944" y="4853044"/>
            <a:ext cx="1864350" cy="20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buClr>
                <a:srgbClr val="000000"/>
              </a:buClr>
              <a:buSzPts val="1000"/>
            </a:pPr>
            <a:r>
              <a:rPr lang="en-GB" sz="75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© CodeFirst:Girls 201</a:t>
            </a:r>
            <a:r>
              <a:rPr lang="en-GB" sz="750">
                <a:solidFill>
                  <a:srgbClr val="666666"/>
                </a:solidFill>
              </a:rPr>
              <a:t>9</a:t>
            </a:r>
            <a:endParaRPr sz="75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4074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48141"/>
          </a:xfrm>
        </p:spPr>
        <p:txBody>
          <a:bodyPr/>
          <a:lstStyle/>
          <a:p>
            <a:pPr algn="ctr"/>
            <a:r>
              <a:rPr lang="cs-CZ" dirty="0"/>
              <a:t>UX není UI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1" y="821984"/>
            <a:ext cx="6250022" cy="421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4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3"/>
          <p:cNvSpPr txBox="1">
            <a:spLocks noGrp="1"/>
          </p:cNvSpPr>
          <p:nvPr>
            <p:ph type="title"/>
          </p:nvPr>
        </p:nvSpPr>
        <p:spPr>
          <a:xfrm>
            <a:off x="1376775" y="292850"/>
            <a:ext cx="6390450" cy="801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cs-CZ" dirty="0"/>
              <a:t>Kdo je zodpovědný za </a:t>
            </a:r>
            <a:r>
              <a:rPr lang="en-GB" dirty="0"/>
              <a:t>UX?</a:t>
            </a:r>
            <a:endParaRPr dirty="0"/>
          </a:p>
        </p:txBody>
      </p:sp>
      <p:sp>
        <p:nvSpPr>
          <p:cNvPr id="210" name="Google Shape;210;p43"/>
          <p:cNvSpPr txBox="1">
            <a:spLocks noGrp="1"/>
          </p:cNvSpPr>
          <p:nvPr>
            <p:ph type="body" idx="1"/>
          </p:nvPr>
        </p:nvSpPr>
        <p:spPr>
          <a:xfrm>
            <a:off x="1376775" y="1228675"/>
            <a:ext cx="6390450" cy="3340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cs-CZ" sz="2700" b="1" dirty="0"/>
              <a:t>Všichni ! Každý člen týmu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cs-CZ" sz="2700" b="1" dirty="0"/>
              <a:t>Každý člen týmu, kdo mění něco na produktu (webu), je zodpovědný za UX.</a:t>
            </a:r>
            <a:endParaRPr sz="2700" b="1" dirty="0"/>
          </a:p>
        </p:txBody>
      </p:sp>
      <p:sp>
        <p:nvSpPr>
          <p:cNvPr id="211" name="Google Shape;211;p43"/>
          <p:cNvSpPr txBox="1">
            <a:spLocks noGrp="1"/>
          </p:cNvSpPr>
          <p:nvPr>
            <p:ph type="sldNum" idx="12"/>
          </p:nvPr>
        </p:nvSpPr>
        <p:spPr>
          <a:xfrm>
            <a:off x="7497344" y="4663217"/>
            <a:ext cx="411525" cy="3935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ctr" anchorCtr="0">
            <a:noAutofit/>
          </a:bodyPr>
          <a:lstStyle/>
          <a:p>
            <a:fld id="{00000000-1234-1234-1234-123412341234}" type="slidenum">
              <a:rPr lang="en-GB"/>
              <a:pPr/>
              <a:t>8</a:t>
            </a:fld>
            <a:endParaRPr/>
          </a:p>
        </p:txBody>
      </p:sp>
      <p:sp>
        <p:nvSpPr>
          <p:cNvPr id="212" name="Google Shape;212;p43"/>
          <p:cNvSpPr txBox="1"/>
          <p:nvPr/>
        </p:nvSpPr>
        <p:spPr>
          <a:xfrm>
            <a:off x="1319944" y="4853044"/>
            <a:ext cx="1864350" cy="20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buClr>
                <a:srgbClr val="000000"/>
              </a:buClr>
              <a:buSzPts val="1000"/>
            </a:pPr>
            <a:r>
              <a:rPr lang="en-GB" sz="75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© CodeFirst:Girls 201</a:t>
            </a:r>
            <a:r>
              <a:rPr lang="en-GB" sz="750">
                <a:solidFill>
                  <a:srgbClr val="666666"/>
                </a:solidFill>
              </a:rPr>
              <a:t>9</a:t>
            </a:r>
            <a:endParaRPr sz="75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7436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4"/>
          <p:cNvSpPr txBox="1">
            <a:spLocks noGrp="1"/>
          </p:cNvSpPr>
          <p:nvPr>
            <p:ph type="title"/>
          </p:nvPr>
        </p:nvSpPr>
        <p:spPr>
          <a:xfrm>
            <a:off x="1376775" y="292850"/>
            <a:ext cx="6390450" cy="801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cs-CZ" dirty="0"/>
              <a:t>Kdo je </a:t>
            </a:r>
            <a:r>
              <a:rPr lang="cs-CZ" dirty="0" err="1"/>
              <a:t>zod</a:t>
            </a:r>
            <a:r>
              <a:rPr lang="en-US" dirty="0" err="1"/>
              <a:t>po</a:t>
            </a:r>
            <a:r>
              <a:rPr lang="cs-CZ" dirty="0"/>
              <a:t>vědný </a:t>
            </a:r>
            <a:r>
              <a:rPr lang="en-GB" dirty="0"/>
              <a:t>UX?</a:t>
            </a:r>
            <a:endParaRPr dirty="0"/>
          </a:p>
        </p:txBody>
      </p:sp>
      <p:sp>
        <p:nvSpPr>
          <p:cNvPr id="218" name="Google Shape;218;p44"/>
          <p:cNvSpPr txBox="1">
            <a:spLocks noGrp="1"/>
          </p:cNvSpPr>
          <p:nvPr>
            <p:ph type="body" idx="1"/>
          </p:nvPr>
        </p:nvSpPr>
        <p:spPr>
          <a:xfrm>
            <a:off x="1376775" y="1093856"/>
            <a:ext cx="2999925" cy="3662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1800" b="1" dirty="0"/>
              <a:t>Marketing: </a:t>
            </a:r>
            <a:endParaRPr sz="1800" b="1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cs-CZ" sz="1350" dirty="0"/>
              <a:t>Porozumění </a:t>
            </a:r>
            <a:r>
              <a:rPr lang="cs-CZ" sz="1350" dirty="0" err="1"/>
              <a:t>zák</a:t>
            </a:r>
            <a:r>
              <a:rPr lang="en-US" sz="1350" dirty="0"/>
              <a:t>a</a:t>
            </a:r>
            <a:r>
              <a:rPr lang="cs-CZ" sz="1350" dirty="0" err="1"/>
              <a:t>zníkům</a:t>
            </a:r>
            <a:endParaRPr sz="1350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GB" sz="1800" b="1" dirty="0"/>
              <a:t>Visual Designers</a:t>
            </a:r>
            <a:r>
              <a:rPr lang="en-GB" b="1" dirty="0"/>
              <a:t>: </a:t>
            </a:r>
            <a:endParaRPr b="1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cs-CZ" sz="1350" dirty="0"/>
              <a:t>Komunikace estetiky a stylu</a:t>
            </a:r>
            <a:endParaRPr sz="1350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GB" sz="1800" b="1" dirty="0"/>
              <a:t>Business Analysts:</a:t>
            </a:r>
            <a:r>
              <a:rPr lang="en-GB" b="1" dirty="0"/>
              <a:t> </a:t>
            </a:r>
            <a:endParaRPr b="1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cs-CZ" sz="1350" dirty="0"/>
              <a:t>Balancuje požadavky businessu a potřeby uživatele</a:t>
            </a:r>
            <a:endParaRPr sz="1350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350" dirty="0"/>
          </a:p>
        </p:txBody>
      </p:sp>
      <p:sp>
        <p:nvSpPr>
          <p:cNvPr id="219" name="Google Shape;219;p44"/>
          <p:cNvSpPr txBox="1">
            <a:spLocks noGrp="1"/>
          </p:cNvSpPr>
          <p:nvPr>
            <p:ph type="body" idx="2"/>
          </p:nvPr>
        </p:nvSpPr>
        <p:spPr>
          <a:xfrm>
            <a:off x="4597088" y="1089244"/>
            <a:ext cx="3184650" cy="36713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cs-CZ" sz="1800" b="1" dirty="0"/>
              <a:t>Vývojář</a:t>
            </a:r>
            <a:r>
              <a:rPr lang="en-GB" sz="1800" b="1" dirty="0"/>
              <a:t>:</a:t>
            </a:r>
            <a:r>
              <a:rPr lang="en-GB" sz="1350" dirty="0"/>
              <a:t> </a:t>
            </a:r>
            <a:endParaRPr sz="1350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cs-CZ" sz="1350" dirty="0"/>
              <a:t>Zapracuje UX ve svém kódu</a:t>
            </a:r>
            <a:endParaRPr sz="1350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cs-CZ" sz="1800" b="1" dirty="0" err="1"/>
              <a:t>Testing</a:t>
            </a:r>
            <a:r>
              <a:rPr lang="en-GB" sz="1800" b="1" dirty="0"/>
              <a:t>:</a:t>
            </a:r>
            <a:r>
              <a:rPr lang="en-GB" sz="1800" dirty="0"/>
              <a:t> </a:t>
            </a:r>
            <a:endParaRPr sz="1800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cs-CZ" sz="1350" dirty="0"/>
              <a:t>Otestuje UX</a:t>
            </a:r>
            <a:endParaRPr sz="135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20" name="Google Shape;220;p44"/>
          <p:cNvSpPr txBox="1">
            <a:spLocks noGrp="1"/>
          </p:cNvSpPr>
          <p:nvPr>
            <p:ph type="sldNum" idx="12"/>
          </p:nvPr>
        </p:nvSpPr>
        <p:spPr>
          <a:xfrm>
            <a:off x="7497344" y="4663217"/>
            <a:ext cx="411525" cy="3935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ctr" anchorCtr="0">
            <a:noAutofit/>
          </a:bodyPr>
          <a:lstStyle/>
          <a:p>
            <a:fld id="{00000000-1234-1234-1234-123412341234}" type="slidenum">
              <a:rPr lang="en-GB"/>
              <a:pPr/>
              <a:t>9</a:t>
            </a:fld>
            <a:endParaRPr/>
          </a:p>
        </p:txBody>
      </p:sp>
      <p:sp>
        <p:nvSpPr>
          <p:cNvPr id="221" name="Google Shape;221;p44"/>
          <p:cNvSpPr txBox="1"/>
          <p:nvPr/>
        </p:nvSpPr>
        <p:spPr>
          <a:xfrm>
            <a:off x="1319944" y="4853044"/>
            <a:ext cx="1864350" cy="20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buClr>
                <a:srgbClr val="000000"/>
              </a:buClr>
              <a:buSzPts val="1000"/>
            </a:pPr>
            <a:r>
              <a:rPr lang="en-GB" sz="75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© CodeFirst:Girls 201</a:t>
            </a:r>
            <a:r>
              <a:rPr lang="en-GB" sz="750">
                <a:solidFill>
                  <a:srgbClr val="666666"/>
                </a:solidFill>
              </a:rPr>
              <a:t>9</a:t>
            </a:r>
            <a:endParaRPr sz="75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8373112"/>
      </p:ext>
    </p:extLst>
  </p:cSld>
  <p:clrMapOvr>
    <a:masterClrMapping/>
  </p:clrMapOvr>
</p:sld>
</file>

<file path=ppt/theme/theme1.xml><?xml version="1.0" encoding="utf-8"?>
<a:theme xmlns:a="http://schemas.openxmlformats.org/drawingml/2006/main" name="Vodafone">
  <a:themeElements>
    <a:clrScheme name="Vodafone 2013">
      <a:dk1>
        <a:srgbClr val="000000"/>
      </a:dk1>
      <a:lt1>
        <a:srgbClr val="FFFFFF"/>
      </a:lt1>
      <a:dk2>
        <a:srgbClr val="5E2750"/>
      </a:dk2>
      <a:lt2>
        <a:srgbClr val="4A4D4E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E60000"/>
      </a:hlink>
      <a:folHlink>
        <a:srgbClr val="E60000"/>
      </a:folHlink>
    </a:clrScheme>
    <a:fontScheme name="Vodafone">
      <a:majorFont>
        <a:latin typeface="Vodafone Rg"/>
        <a:ea typeface=""/>
        <a:cs typeface=""/>
      </a:majorFont>
      <a:minorFont>
        <a:latin typeface="Vodafone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 cmpd="sng" algn="ctr">
          <a:noFill/>
          <a:prstDash val="solid"/>
        </a:ln>
        <a:effectLst/>
      </a:spPr>
      <a:bodyPr spcFirstLastPara="0" vert="horz" wrap="square" lIns="6350" tIns="6350" rIns="6350" bIns="6350" numCol="1" spcCol="1270" rtlCol="0" anchor="ctr" anchorCtr="0">
        <a:noAutofit/>
      </a:bodyPr>
      <a:lstStyle>
        <a:defPPr algn="ctr" defTabSz="444500">
          <a:lnSpc>
            <a:spcPct val="90000"/>
          </a:lnSpc>
          <a:spcBef>
            <a:spcPct val="0"/>
          </a:spcBef>
          <a:spcAft>
            <a:spcPct val="35000"/>
          </a:spcAft>
          <a:defRPr sz="1000" kern="1200" dirty="0" smtClean="0">
            <a:solidFill>
              <a:srgbClr val="34342B"/>
            </a:solidFill>
            <a:latin typeface="Vodafone Rg" pitchFamily="34" charset="0"/>
            <a:ea typeface="+mn-ea"/>
            <a:cs typeface="+mn-cs"/>
          </a:defRPr>
        </a:defPPr>
      </a:lstStyle>
      <a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 marL="0" indent="0">
          <a:buFont typeface="Arial" pitchFamily="34" charset="0"/>
          <a:buNone/>
          <a:defRPr dirty="0" smtClean="0">
            <a:latin typeface="Vodafone Rg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508ad96142a11c446fb7a83c2746f79 [Read-Only]" id="{0317B161-D922-422F-8B40-D0C78D4EE5BE}" vid="{4B809439-380C-4349-AAFA-B335E411F3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Vodafone 2013">
    <a:dk1>
      <a:srgbClr val="000000"/>
    </a:dk1>
    <a:lt1>
      <a:srgbClr val="FFFFFF"/>
    </a:lt1>
    <a:dk2>
      <a:srgbClr val="5E2750"/>
    </a:dk2>
    <a:lt2>
      <a:srgbClr val="4A4D4E"/>
    </a:lt2>
    <a:accent1>
      <a:srgbClr val="E60000"/>
    </a:accent1>
    <a:accent2>
      <a:srgbClr val="A8B400"/>
    </a:accent2>
    <a:accent3>
      <a:srgbClr val="9C2AA0"/>
    </a:accent3>
    <a:accent4>
      <a:srgbClr val="EB9700"/>
    </a:accent4>
    <a:accent5>
      <a:srgbClr val="00B0CA"/>
    </a:accent5>
    <a:accent6>
      <a:srgbClr val="FECB00"/>
    </a:accent6>
    <a:hlink>
      <a:srgbClr val="E60000"/>
    </a:hlink>
    <a:folHlink>
      <a:srgbClr val="E6000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4754B47ADC2547A7A2663096087B25" ma:contentTypeVersion="7" ma:contentTypeDescription="Create a new document." ma:contentTypeScope="" ma:versionID="4fbe9e5db5e643de0f62cfe626c1b91a">
  <xsd:schema xmlns:xsd="http://www.w3.org/2001/XMLSchema" xmlns:xs="http://www.w3.org/2001/XMLSchema" xmlns:p="http://schemas.microsoft.com/office/2006/metadata/properties" xmlns:ns2="43f3fa7f-81fe-4e2c-b3fd-9553e9083e98" xmlns:ns3="4b747377-8a1d-495b-8f86-37c466bbd411" targetNamespace="http://schemas.microsoft.com/office/2006/metadata/properties" ma:root="true" ma:fieldsID="56842524277a5ed12757d5dc41f5efac" ns2:_="" ns3:_="">
    <xsd:import namespace="43f3fa7f-81fe-4e2c-b3fd-9553e9083e98"/>
    <xsd:import namespace="4b747377-8a1d-495b-8f86-37c466bbd4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f3fa7f-81fe-4e2c-b3fd-9553e9083e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747377-8a1d-495b-8f86-37c466bbd41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A8D8296-BD81-4103-BEFD-08C726770EE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A23B09A-E2F7-462B-BF3F-9896F2F49D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f3fa7f-81fe-4e2c-b3fd-9553e9083e98"/>
    <ds:schemaRef ds:uri="4b747377-8a1d-495b-8f86-37c466bbd4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56295F6-C90E-48B1-8773-83D33EC1D73D}">
  <ds:schemaRefs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dcmitype/"/>
    <ds:schemaRef ds:uri="4b747377-8a1d-495b-8f86-37c466bbd411"/>
    <ds:schemaRef ds:uri="http://purl.org/dc/elements/1.1/"/>
    <ds:schemaRef ds:uri="http://schemas.microsoft.com/office/infopath/2007/PartnerControls"/>
    <ds:schemaRef ds:uri="43f3fa7f-81fe-4e2c-b3fd-9553e9083e98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Vodafone_Template_16x9</Template>
  <TotalTime>0</TotalTime>
  <Words>572</Words>
  <Application>Microsoft Macintosh PowerPoint</Application>
  <PresentationFormat>On-screen Show (16:9)</PresentationFormat>
  <Paragraphs>138</Paragraphs>
  <Slides>24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Source Code Pro</vt:lpstr>
      <vt:lpstr>Vodafone Rg</vt:lpstr>
      <vt:lpstr>Vodafone</vt:lpstr>
      <vt:lpstr>UX</vt:lpstr>
      <vt:lpstr>Chapter 13: User Experience (UX) – Uživatelská zkušenost  </vt:lpstr>
      <vt:lpstr>Co je to Uživatelská zkušenost ?</vt:lpstr>
      <vt:lpstr>UX Je všude kolem nás</vt:lpstr>
      <vt:lpstr>Oddělujte logické celky</vt:lpstr>
      <vt:lpstr>UX není UI</vt:lpstr>
      <vt:lpstr>UX není UI</vt:lpstr>
      <vt:lpstr>Kdo je zodpovědný za UX?</vt:lpstr>
      <vt:lpstr>Kdo je zodpovědný UX?</vt:lpstr>
      <vt:lpstr>Proč nám zaleží na UX ?</vt:lpstr>
      <vt:lpstr>Jeden klik</vt:lpstr>
      <vt:lpstr>Příběh uživatele - STORY</vt:lpstr>
      <vt:lpstr>Různí uživatelé #1</vt:lpstr>
      <vt:lpstr>Různí uživatelé #2</vt:lpstr>
      <vt:lpstr>Různí uživatelé #3</vt:lpstr>
      <vt:lpstr>Různí uživatelé #4</vt:lpstr>
      <vt:lpstr>Měření UX</vt:lpstr>
      <vt:lpstr>UX &amp; Uvnitř bubliny &amp; Ego</vt:lpstr>
      <vt:lpstr>Navrhneme UX ! #1</vt:lpstr>
      <vt:lpstr>Navrhneme UX ! #2</vt:lpstr>
      <vt:lpstr>Navrhneme UX ! #3 – Kognitivní průchod</vt:lpstr>
      <vt:lpstr>Workshop Soutěž…</vt:lpstr>
      <vt:lpstr>Linky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2011-08-30T12:20:26Z</cp:lastPrinted>
  <dcterms:created xsi:type="dcterms:W3CDTF">2020-07-02T11:42:42Z</dcterms:created>
  <dcterms:modified xsi:type="dcterms:W3CDTF">2020-07-12T13:07:58Z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0x010100814754B47ADC2547A7A2663096087B25</vt:lpwstr>
  </property>
  <property fmtid="{D5CDD505-2E9C-101B-9397-08002B2CF9AE}" pid="4" name="MSIP_Label_0359f705-2ba0-454b-9cfc-6ce5bcaac040_Enabled">
    <vt:lpwstr>True</vt:lpwstr>
  </property>
  <property fmtid="{D5CDD505-2E9C-101B-9397-08002B2CF9AE}" pid="5" name="MSIP_Label_0359f705-2ba0-454b-9cfc-6ce5bcaac040_SiteId">
    <vt:lpwstr>68283f3b-8487-4c86-adb3-a5228f18b893</vt:lpwstr>
  </property>
  <property fmtid="{D5CDD505-2E9C-101B-9397-08002B2CF9AE}" pid="6" name="MSIP_Label_0359f705-2ba0-454b-9cfc-6ce5bcaac040_Owner">
    <vt:lpwstr>nuno.moedas@vodafone.com</vt:lpwstr>
  </property>
  <property fmtid="{D5CDD505-2E9C-101B-9397-08002B2CF9AE}" pid="7" name="MSIP_Label_0359f705-2ba0-454b-9cfc-6ce5bcaac040_SetDate">
    <vt:lpwstr>2018-09-21T10:24:48.2464134Z</vt:lpwstr>
  </property>
  <property fmtid="{D5CDD505-2E9C-101B-9397-08002B2CF9AE}" pid="8" name="MSIP_Label_0359f705-2ba0-454b-9cfc-6ce5bcaac040_Name">
    <vt:lpwstr>[C2] - Internal</vt:lpwstr>
  </property>
  <property fmtid="{D5CDD505-2E9C-101B-9397-08002B2CF9AE}" pid="9" name="MSIP_Label_0359f705-2ba0-454b-9cfc-6ce5bcaac040_Application">
    <vt:lpwstr>Microsoft Azure Information Protection</vt:lpwstr>
  </property>
  <property fmtid="{D5CDD505-2E9C-101B-9397-08002B2CF9AE}" pid="10" name="MSIP_Label_0359f705-2ba0-454b-9cfc-6ce5bcaac040_Extended_MSFT_Method">
    <vt:lpwstr>Automatic</vt:lpwstr>
  </property>
  <property fmtid="{D5CDD505-2E9C-101B-9397-08002B2CF9AE}" pid="11" name="Sensitivity">
    <vt:lpwstr>[C2] - Internal</vt:lpwstr>
  </property>
</Properties>
</file>